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0" b="0" i="0">
                <a:solidFill>
                  <a:srgbClr val="F7F7F7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F7F7F7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F7F7F7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789154" y="590292"/>
            <a:ext cx="1461350" cy="876807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0787227" y="2598547"/>
            <a:ext cx="6478905" cy="5113020"/>
          </a:xfrm>
          <a:custGeom>
            <a:avLst/>
            <a:gdLst/>
            <a:ahLst/>
            <a:cxnLst/>
            <a:rect l="l" t="t" r="r" b="b"/>
            <a:pathLst>
              <a:path w="6478905" h="5113020">
                <a:moveTo>
                  <a:pt x="6478562" y="0"/>
                </a:moveTo>
                <a:lnTo>
                  <a:pt x="0" y="0"/>
                </a:lnTo>
                <a:lnTo>
                  <a:pt x="0" y="5112499"/>
                </a:lnTo>
                <a:lnTo>
                  <a:pt x="6478562" y="5112499"/>
                </a:lnTo>
                <a:lnTo>
                  <a:pt x="6478562" y="0"/>
                </a:lnTo>
                <a:close/>
              </a:path>
            </a:pathLst>
          </a:custGeom>
          <a:solidFill>
            <a:srgbClr val="FFB02C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373662" y="3130257"/>
            <a:ext cx="5305678" cy="4049090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28700" y="4815306"/>
            <a:ext cx="7223721" cy="2089645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4578964" y="280125"/>
            <a:ext cx="3542880" cy="187702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F7F7F7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5999" y="2532088"/>
            <a:ext cx="8413115" cy="1808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0" b="0" i="0">
                <a:solidFill>
                  <a:srgbClr val="F7F7F7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563843" y="2621847"/>
            <a:ext cx="10529569" cy="40773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3993" y="2596527"/>
            <a:ext cx="4197324" cy="5720676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710034" y="4410316"/>
            <a:ext cx="2623184" cy="4847983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642591" y="3137547"/>
            <a:ext cx="2623184" cy="6120752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405234" y="615734"/>
            <a:ext cx="2331097" cy="1398663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920215" y="348133"/>
            <a:ext cx="4067936" cy="1871256"/>
          </a:xfrm>
          <a:prstGeom prst="rect">
            <a:avLst/>
          </a:prstGeom>
        </p:spPr>
      </p:pic>
      <p:sp>
        <p:nvSpPr>
          <p:cNvPr id="7" name="object 7" descr=""/>
          <p:cNvSpPr txBox="1"/>
          <p:nvPr/>
        </p:nvSpPr>
        <p:spPr>
          <a:xfrm>
            <a:off x="4833433" y="-63427"/>
            <a:ext cx="6413500" cy="9464040"/>
          </a:xfrm>
          <a:prstGeom prst="rect">
            <a:avLst/>
          </a:prstGeom>
        </p:spPr>
        <p:txBody>
          <a:bodyPr wrap="square" lIns="0" tIns="177800" rIns="0" bIns="0" rtlCol="0" vert="horz">
            <a:spAutoFit/>
          </a:bodyPr>
          <a:lstStyle/>
          <a:p>
            <a:pPr algn="ctr" marL="640715">
              <a:lnSpc>
                <a:spcPct val="100000"/>
              </a:lnSpc>
              <a:spcBef>
                <a:spcPts val="1400"/>
              </a:spcBef>
            </a:pPr>
            <a:r>
              <a:rPr dirty="0" sz="6400" b="1">
                <a:solidFill>
                  <a:srgbClr val="F7F7F7"/>
                </a:solidFill>
                <a:latin typeface="Arial"/>
                <a:cs typeface="Arial"/>
              </a:rPr>
              <a:t>AI</a:t>
            </a:r>
            <a:r>
              <a:rPr dirty="0" sz="6400" spc="-55" b="1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6400" spc="-25" b="1">
                <a:solidFill>
                  <a:srgbClr val="F7F7F7"/>
                </a:solidFill>
                <a:latin typeface="Arial"/>
                <a:cs typeface="Arial"/>
              </a:rPr>
              <a:t>&amp;ML</a:t>
            </a:r>
            <a:endParaRPr sz="6400">
              <a:latin typeface="Arial"/>
              <a:cs typeface="Arial"/>
            </a:endParaRPr>
          </a:p>
          <a:p>
            <a:pPr algn="ctr" marL="643890">
              <a:lnSpc>
                <a:spcPct val="100000"/>
              </a:lnSpc>
              <a:spcBef>
                <a:spcPts val="1200"/>
              </a:spcBef>
            </a:pPr>
            <a:r>
              <a:rPr dirty="0" sz="5900" b="1">
                <a:solidFill>
                  <a:srgbClr val="F7F7F7"/>
                </a:solidFill>
                <a:latin typeface="Arial"/>
                <a:cs typeface="Arial"/>
              </a:rPr>
              <a:t>PBL</a:t>
            </a:r>
            <a:r>
              <a:rPr dirty="0" sz="5900" spc="-80" b="1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5900" b="1">
                <a:solidFill>
                  <a:srgbClr val="F7F7F7"/>
                </a:solidFill>
                <a:latin typeface="Arial"/>
                <a:cs typeface="Arial"/>
              </a:rPr>
              <a:t>REVIEW</a:t>
            </a:r>
            <a:r>
              <a:rPr dirty="0" sz="5900" spc="-70" b="1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5900" b="1">
                <a:solidFill>
                  <a:srgbClr val="F7F7F7"/>
                </a:solidFill>
                <a:latin typeface="Arial"/>
                <a:cs typeface="Arial"/>
              </a:rPr>
              <a:t>-</a:t>
            </a:r>
            <a:r>
              <a:rPr dirty="0" sz="5900" spc="-110" b="1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5900" spc="-50" b="1">
                <a:solidFill>
                  <a:srgbClr val="F7F7F7"/>
                </a:solidFill>
                <a:latin typeface="Arial"/>
                <a:cs typeface="Arial"/>
              </a:rPr>
              <a:t>4</a:t>
            </a:r>
            <a:endParaRPr sz="5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60"/>
              </a:spcBef>
            </a:pPr>
            <a:endParaRPr sz="5900">
              <a:latin typeface="Arial"/>
              <a:cs typeface="Arial"/>
            </a:endParaRPr>
          </a:p>
          <a:p>
            <a:pPr marL="12700" marR="1343025">
              <a:lnSpc>
                <a:spcPct val="116399"/>
              </a:lnSpc>
            </a:pPr>
            <a:r>
              <a:rPr dirty="0" sz="8150" spc="-20" b="1">
                <a:solidFill>
                  <a:srgbClr val="FFFFFF"/>
                </a:solidFill>
                <a:latin typeface="Arial"/>
                <a:cs typeface="Arial"/>
              </a:rPr>
              <a:t>Predicting </a:t>
            </a:r>
            <a:r>
              <a:rPr dirty="0" sz="8150" spc="-10" b="1">
                <a:solidFill>
                  <a:srgbClr val="FFFFFF"/>
                </a:solidFill>
                <a:latin typeface="Arial"/>
                <a:cs typeface="Arial"/>
              </a:rPr>
              <a:t>Daily</a:t>
            </a:r>
            <a:endParaRPr sz="81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44"/>
              </a:spcBef>
            </a:pPr>
            <a:r>
              <a:rPr dirty="0" sz="8900" b="1">
                <a:solidFill>
                  <a:srgbClr val="FFFFFF"/>
                </a:solidFill>
                <a:latin typeface="Arial"/>
                <a:cs typeface="Arial"/>
              </a:rPr>
              <a:t>Stock</a:t>
            </a:r>
            <a:r>
              <a:rPr dirty="0" sz="8900" spc="-2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8900" spc="-10" b="1">
                <a:solidFill>
                  <a:srgbClr val="FFFFFF"/>
                </a:solidFill>
                <a:latin typeface="Arial"/>
                <a:cs typeface="Arial"/>
              </a:rPr>
              <a:t>Price</a:t>
            </a:r>
            <a:endParaRPr sz="8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39"/>
              </a:spcBef>
            </a:pPr>
            <a:r>
              <a:rPr dirty="0" sz="8150" spc="-10" b="1">
                <a:solidFill>
                  <a:srgbClr val="FFFFFF"/>
                </a:solidFill>
                <a:latin typeface="Arial"/>
                <a:cs typeface="Arial"/>
              </a:rPr>
              <a:t>Changes</a:t>
            </a:r>
            <a:endParaRPr sz="81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10820" rIns="0" bIns="0" rtlCol="0" vert="horz">
            <a:spAutoFit/>
          </a:bodyPr>
          <a:lstStyle/>
          <a:p>
            <a:pPr marL="12700" marR="5080">
              <a:lnSpc>
                <a:spcPct val="80000"/>
              </a:lnSpc>
              <a:spcBef>
                <a:spcPts val="1660"/>
              </a:spcBef>
            </a:pPr>
            <a:r>
              <a:rPr dirty="0"/>
              <a:t>WHAT</a:t>
            </a:r>
            <a:r>
              <a:rPr dirty="0" spc="-125"/>
              <a:t> </a:t>
            </a:r>
            <a:r>
              <a:rPr dirty="0"/>
              <a:t>IS</a:t>
            </a:r>
            <a:r>
              <a:rPr dirty="0" spc="-145"/>
              <a:t> </a:t>
            </a:r>
            <a:r>
              <a:rPr dirty="0"/>
              <a:t>THE</a:t>
            </a:r>
            <a:r>
              <a:rPr dirty="0" spc="-120"/>
              <a:t> </a:t>
            </a:r>
            <a:r>
              <a:rPr dirty="0" spc="-10"/>
              <a:t>STOCK MARKET?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2613393"/>
            <a:ext cx="4735525" cy="6644906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161621" y="705336"/>
            <a:ext cx="1482064" cy="889228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563843" y="2621847"/>
            <a:ext cx="10529570" cy="40773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92125" marR="164465" indent="-302895">
              <a:lnSpc>
                <a:spcPct val="116599"/>
              </a:lnSpc>
              <a:spcBef>
                <a:spcPts val="100"/>
              </a:spcBef>
              <a:buChar char="•"/>
              <a:tabLst>
                <a:tab pos="2686050" algn="l"/>
              </a:tabLst>
            </a:pP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Buchelier</a:t>
            </a:r>
            <a:r>
              <a:rPr dirty="0" sz="2800" spc="-14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(1900)</a:t>
            </a:r>
            <a:r>
              <a:rPr dirty="0" sz="2800" spc="-14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first</a:t>
            </a:r>
            <a:r>
              <a:rPr dirty="0" sz="2800" spc="-14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proposed</a:t>
            </a:r>
            <a:r>
              <a:rPr dirty="0" sz="2800" spc="-14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dirty="0" sz="2800" spc="-14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idea</a:t>
            </a:r>
            <a:r>
              <a:rPr dirty="0" sz="2800" spc="-14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dirty="0" sz="2800" spc="-14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modeling</a:t>
            </a:r>
            <a:r>
              <a:rPr dirty="0" sz="2800" spc="-14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stock</a:t>
            </a:r>
            <a:r>
              <a:rPr dirty="0" sz="2800" spc="-13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price 	changes</a:t>
            </a:r>
            <a:r>
              <a:rPr dirty="0" sz="2800" spc="-16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using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normal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distributions.</a:t>
            </a:r>
            <a:endParaRPr sz="2800">
              <a:latin typeface="Arial"/>
              <a:cs typeface="Arial"/>
            </a:endParaRPr>
          </a:p>
          <a:p>
            <a:pPr marL="432434" marR="122555" indent="-301625">
              <a:lnSpc>
                <a:spcPct val="116599"/>
              </a:lnSpc>
              <a:buChar char="•"/>
              <a:tabLst>
                <a:tab pos="711200" algn="l"/>
              </a:tabLst>
            </a:pP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Samuelson</a:t>
            </a:r>
            <a:r>
              <a:rPr dirty="0" sz="2800" spc="-16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(1965)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refined</a:t>
            </a:r>
            <a:r>
              <a:rPr dirty="0" sz="2800" spc="-16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model,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introducing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concept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Arial"/>
                <a:cs typeface="Arial"/>
              </a:rPr>
              <a:t>of </a:t>
            </a:r>
            <a:r>
              <a:rPr dirty="0" sz="2800" spc="-25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Geometric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Brownian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Motion,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which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assumes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that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logarithmic</a:t>
            </a:r>
            <a:endParaRPr sz="2800">
              <a:latin typeface="Arial"/>
              <a:cs typeface="Arial"/>
            </a:endParaRPr>
          </a:p>
          <a:p>
            <a:pPr marL="2716530">
              <a:lnSpc>
                <a:spcPct val="100000"/>
              </a:lnSpc>
              <a:spcBef>
                <a:spcPts val="1115"/>
              </a:spcBef>
            </a:pP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returns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follow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normal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distribution.</a:t>
            </a:r>
            <a:endParaRPr sz="2800">
              <a:latin typeface="Arial"/>
              <a:cs typeface="Arial"/>
            </a:endParaRPr>
          </a:p>
          <a:p>
            <a:pPr marL="314325" indent="-301625">
              <a:lnSpc>
                <a:spcPct val="100000"/>
              </a:lnSpc>
              <a:buChar char="•"/>
              <a:tabLst>
                <a:tab pos="314325" algn="l"/>
              </a:tabLst>
            </a:pPr>
            <a:r>
              <a:rPr dirty="0" sz="2800" spc="-20">
                <a:solidFill>
                  <a:srgbClr val="FFFFFF"/>
                </a:solidFill>
                <a:latin typeface="Arial"/>
                <a:cs typeface="Arial"/>
              </a:rPr>
              <a:t>Mandelbrot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(1963)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highlighted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that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real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market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returns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sometimes</a:t>
            </a:r>
            <a:endParaRPr sz="2800">
              <a:latin typeface="Arial"/>
              <a:cs typeface="Arial"/>
            </a:endParaRPr>
          </a:p>
          <a:p>
            <a:pPr algn="ctr" marL="314960">
              <a:lnSpc>
                <a:spcPct val="100000"/>
              </a:lnSpc>
              <a:spcBef>
                <a:spcPts val="560"/>
              </a:spcBef>
            </a:pP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have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“fat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tails,”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meaning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extreme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price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changes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occur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endParaRPr sz="2800">
              <a:latin typeface="Arial"/>
              <a:cs typeface="Arial"/>
            </a:endParaRPr>
          </a:p>
          <a:p>
            <a:pPr algn="ctr" marL="354965">
              <a:lnSpc>
                <a:spcPct val="100000"/>
              </a:lnSpc>
              <a:spcBef>
                <a:spcPts val="1115"/>
              </a:spcBef>
            </a:pP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frequently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than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Gaussian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theory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predicts.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6895998" y="6603551"/>
            <a:ext cx="10175240" cy="15894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977265">
              <a:lnSpc>
                <a:spcPct val="116599"/>
              </a:lnSpc>
              <a:spcBef>
                <a:spcPts val="100"/>
              </a:spcBef>
              <a:buChar char="•"/>
              <a:tabLst>
                <a:tab pos="989965" algn="l"/>
              </a:tabLst>
            </a:pP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Despite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these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findings,</a:t>
            </a:r>
            <a:r>
              <a:rPr dirty="0" sz="2800" spc="-16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Gaussian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Arial"/>
                <a:cs typeface="Arial"/>
              </a:rPr>
              <a:t>modeling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remains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5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foundational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approach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because</a:t>
            </a:r>
            <a:r>
              <a:rPr dirty="0" sz="2800" spc="-14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its</a:t>
            </a:r>
            <a:r>
              <a:rPr dirty="0" sz="2800" spc="-1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simplicity</a:t>
            </a:r>
            <a:r>
              <a:rPr dirty="0" sz="2800" spc="-14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dirty="0" sz="2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mathematical</a:t>
            </a:r>
            <a:endParaRPr sz="2800">
              <a:latin typeface="Arial"/>
              <a:cs typeface="Arial"/>
            </a:endParaRPr>
          </a:p>
          <a:p>
            <a:pPr marL="4429760">
              <a:lnSpc>
                <a:spcPct val="100000"/>
              </a:lnSpc>
              <a:spcBef>
                <a:spcPts val="1115"/>
              </a:spcBef>
            </a:pP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tractabilit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36892" y="131012"/>
            <a:ext cx="7721600" cy="15113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750" spc="-10"/>
              <a:t>LITERATURE</a:t>
            </a:r>
            <a:endParaRPr sz="9750"/>
          </a:p>
        </p:txBody>
      </p:sp>
      <p:sp>
        <p:nvSpPr>
          <p:cNvPr id="7" name="object 7" descr=""/>
          <p:cNvSpPr txBox="1"/>
          <p:nvPr/>
        </p:nvSpPr>
        <p:spPr>
          <a:xfrm>
            <a:off x="536892" y="1318590"/>
            <a:ext cx="5111115" cy="1511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750" spc="-10">
                <a:solidFill>
                  <a:srgbClr val="F7F7F7"/>
                </a:solidFill>
                <a:latin typeface="Arial"/>
                <a:cs typeface="Arial"/>
              </a:rPr>
              <a:t>SURVEY</a:t>
            </a:r>
            <a:endParaRPr sz="9750">
              <a:latin typeface="Arial"/>
              <a:cs typeface="Arial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920215" y="210831"/>
            <a:ext cx="4067936" cy="187125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2362326"/>
            <a:ext cx="5428335" cy="459874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341858" y="2340444"/>
            <a:ext cx="3752850" cy="3740150"/>
          </a:xfrm>
          <a:prstGeom prst="rect"/>
        </p:spPr>
        <p:txBody>
          <a:bodyPr wrap="square" lIns="0" tIns="220345" rIns="0" bIns="0" rtlCol="0" vert="horz">
            <a:spAutoFit/>
          </a:bodyPr>
          <a:lstStyle/>
          <a:p>
            <a:pPr marL="12700" marR="5080">
              <a:lnSpc>
                <a:spcPts val="6890"/>
              </a:lnSpc>
              <a:spcBef>
                <a:spcPts val="1735"/>
              </a:spcBef>
            </a:pPr>
            <a:r>
              <a:rPr dirty="0" sz="7150" spc="-25"/>
              <a:t>HOW STOCKS ARE </a:t>
            </a:r>
            <a:r>
              <a:rPr dirty="0" sz="7150" spc="-15"/>
              <a:t>TRADED</a:t>
            </a:r>
            <a:endParaRPr sz="7150"/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6742" y="2353398"/>
            <a:ext cx="5428335" cy="460767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028700" y="7337425"/>
            <a:ext cx="5428615" cy="1920875"/>
          </a:xfrm>
          <a:prstGeom prst="rect">
            <a:avLst/>
          </a:prstGeom>
          <a:ln w="19048">
            <a:solidFill>
              <a:srgbClr val="FFB02C"/>
            </a:solidFill>
          </a:ln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1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65"/>
              </a:spcBef>
            </a:pPr>
            <a:endParaRPr sz="1600">
              <a:latin typeface="Times New Roman"/>
              <a:cs typeface="Times New Roman"/>
            </a:endParaRPr>
          </a:p>
          <a:p>
            <a:pPr marL="554990">
              <a:lnSpc>
                <a:spcPct val="100000"/>
              </a:lnSpc>
            </a:pPr>
            <a:r>
              <a:rPr dirty="0" sz="1600" b="1" i="1">
                <a:solidFill>
                  <a:srgbClr val="F7F7F7"/>
                </a:solidFill>
                <a:latin typeface="Arial"/>
                <a:cs typeface="Arial"/>
              </a:rPr>
              <a:t>Trading</a:t>
            </a:r>
            <a:r>
              <a:rPr dirty="0" sz="1600" spc="-40" b="1" i="1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 spc="-10" b="1" i="1">
                <a:solidFill>
                  <a:srgbClr val="F7F7F7"/>
                </a:solidFill>
                <a:latin typeface="Arial"/>
                <a:cs typeface="Arial"/>
              </a:rPr>
              <a:t>Platforms</a:t>
            </a:r>
            <a:endParaRPr sz="1600">
              <a:latin typeface="Arial"/>
              <a:cs typeface="Arial"/>
            </a:endParaRPr>
          </a:p>
          <a:p>
            <a:pPr marL="554990">
              <a:lnSpc>
                <a:spcPct val="100000"/>
              </a:lnSpc>
              <a:spcBef>
                <a:spcPts val="135"/>
              </a:spcBef>
            </a:pPr>
            <a:r>
              <a:rPr dirty="0" sz="1600" spc="-10">
                <a:solidFill>
                  <a:srgbClr val="F7F7F7"/>
                </a:solidFill>
                <a:latin typeface="Arial"/>
                <a:cs typeface="Arial"/>
              </a:rPr>
              <a:t>Investors</a:t>
            </a:r>
            <a:r>
              <a:rPr dirty="0" sz="1600" spc="-55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F7F7F7"/>
                </a:solidFill>
                <a:latin typeface="Arial"/>
                <a:cs typeface="Arial"/>
              </a:rPr>
              <a:t>buy</a:t>
            </a:r>
            <a:r>
              <a:rPr dirty="0" sz="1600" spc="-45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F7F7F7"/>
                </a:solidFill>
                <a:latin typeface="Arial"/>
                <a:cs typeface="Arial"/>
              </a:rPr>
              <a:t>and</a:t>
            </a:r>
            <a:r>
              <a:rPr dirty="0" sz="1600" spc="-45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F7F7F7"/>
                </a:solidFill>
                <a:latin typeface="Arial"/>
                <a:cs typeface="Arial"/>
              </a:rPr>
              <a:t>sell</a:t>
            </a:r>
            <a:r>
              <a:rPr dirty="0" sz="1600" spc="-45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F7F7F7"/>
                </a:solidFill>
                <a:latin typeface="Arial"/>
                <a:cs typeface="Arial"/>
              </a:rPr>
              <a:t>through</a:t>
            </a:r>
            <a:r>
              <a:rPr dirty="0" sz="1600" spc="-45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F7F7F7"/>
                </a:solidFill>
                <a:latin typeface="Arial"/>
                <a:cs typeface="Arial"/>
              </a:rPr>
              <a:t>licensed</a:t>
            </a:r>
            <a:r>
              <a:rPr dirty="0" sz="1600" spc="-45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 spc="-10">
                <a:solidFill>
                  <a:srgbClr val="F7F7F7"/>
                </a:solidFill>
                <a:latin typeface="Arial"/>
                <a:cs typeface="Arial"/>
              </a:rPr>
              <a:t>brokers</a:t>
            </a:r>
            <a:endParaRPr sz="1600">
              <a:latin typeface="Arial"/>
              <a:cs typeface="Arial"/>
            </a:endParaRPr>
          </a:p>
          <a:p>
            <a:pPr marL="554990">
              <a:lnSpc>
                <a:spcPct val="100000"/>
              </a:lnSpc>
              <a:spcBef>
                <a:spcPts val="320"/>
              </a:spcBef>
            </a:pPr>
            <a:r>
              <a:rPr dirty="0" sz="1600">
                <a:solidFill>
                  <a:srgbClr val="F7F7F7"/>
                </a:solidFill>
                <a:latin typeface="Arial"/>
                <a:cs typeface="Arial"/>
              </a:rPr>
              <a:t>or</a:t>
            </a:r>
            <a:r>
              <a:rPr dirty="0" sz="1600" spc="-5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F7F7F7"/>
                </a:solidFill>
                <a:latin typeface="Arial"/>
                <a:cs typeface="Arial"/>
              </a:rPr>
              <a:t>digital</a:t>
            </a:r>
            <a:r>
              <a:rPr dirty="0" sz="1600" spc="-5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F7F7F7"/>
                </a:solidFill>
                <a:latin typeface="Arial"/>
                <a:cs typeface="Arial"/>
              </a:rPr>
              <a:t>trading</a:t>
            </a:r>
            <a:r>
              <a:rPr dirty="0" sz="1600" spc="-5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600" spc="-10">
                <a:solidFill>
                  <a:srgbClr val="F7F7F7"/>
                </a:solidFill>
                <a:latin typeface="Arial"/>
                <a:cs typeface="Arial"/>
              </a:rPr>
              <a:t>platforms.</a:t>
            </a:r>
            <a:endParaRPr sz="16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856742" y="7337425"/>
            <a:ext cx="5428615" cy="1920875"/>
          </a:xfrm>
          <a:prstGeom prst="rect">
            <a:avLst/>
          </a:prstGeom>
          <a:solidFill>
            <a:srgbClr val="FFB02C"/>
          </a:solidFill>
        </p:spPr>
        <p:txBody>
          <a:bodyPr wrap="square" lIns="0" tIns="19494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535"/>
              </a:spcBef>
            </a:pPr>
            <a:endParaRPr sz="1600">
              <a:latin typeface="Times New Roman"/>
              <a:cs typeface="Times New Roman"/>
            </a:endParaRPr>
          </a:p>
          <a:p>
            <a:pPr marL="554990">
              <a:lnSpc>
                <a:spcPct val="100000"/>
              </a:lnSpc>
            </a:pPr>
            <a:r>
              <a:rPr dirty="0" sz="1600" b="1" i="1">
                <a:latin typeface="Arial"/>
                <a:cs typeface="Arial"/>
              </a:rPr>
              <a:t>Order</a:t>
            </a:r>
            <a:r>
              <a:rPr dirty="0" sz="1600" spc="-50" b="1" i="1">
                <a:latin typeface="Arial"/>
                <a:cs typeface="Arial"/>
              </a:rPr>
              <a:t> </a:t>
            </a:r>
            <a:r>
              <a:rPr dirty="0" sz="1600" spc="-10" b="1" i="1">
                <a:latin typeface="Arial"/>
                <a:cs typeface="Arial"/>
              </a:rPr>
              <a:t>Execution</a:t>
            </a:r>
            <a:endParaRPr sz="1600">
              <a:latin typeface="Arial"/>
              <a:cs typeface="Arial"/>
            </a:endParaRPr>
          </a:p>
          <a:p>
            <a:pPr marL="554990">
              <a:lnSpc>
                <a:spcPct val="100000"/>
              </a:lnSpc>
              <a:spcBef>
                <a:spcPts val="140"/>
              </a:spcBef>
            </a:pPr>
            <a:r>
              <a:rPr dirty="0" sz="1600" spc="-10">
                <a:latin typeface="Arial"/>
                <a:cs typeface="Arial"/>
              </a:rPr>
              <a:t>Transactions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are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processed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electronically,</a:t>
            </a:r>
            <a:endParaRPr sz="1600">
              <a:latin typeface="Arial"/>
              <a:cs typeface="Arial"/>
            </a:endParaRPr>
          </a:p>
          <a:p>
            <a:pPr marL="554990" marR="834390">
              <a:lnSpc>
                <a:spcPct val="116599"/>
              </a:lnSpc>
            </a:pPr>
            <a:r>
              <a:rPr dirty="0" sz="1600">
                <a:latin typeface="Arial"/>
                <a:cs typeface="Arial"/>
              </a:rPr>
              <a:t>where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prices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fluctuate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based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on</a:t>
            </a:r>
            <a:r>
              <a:rPr dirty="0" sz="1600" spc="-50">
                <a:latin typeface="Arial"/>
                <a:cs typeface="Arial"/>
              </a:rPr>
              <a:t> </a:t>
            </a:r>
            <a:r>
              <a:rPr dirty="0" sz="1600">
                <a:latin typeface="Arial"/>
                <a:cs typeface="Arial"/>
              </a:rPr>
              <a:t>demand</a:t>
            </a:r>
            <a:r>
              <a:rPr dirty="0" sz="1600" spc="-40">
                <a:latin typeface="Arial"/>
                <a:cs typeface="Arial"/>
              </a:rPr>
              <a:t> </a:t>
            </a:r>
            <a:r>
              <a:rPr dirty="0" sz="1600" spc="-25">
                <a:latin typeface="Arial"/>
                <a:cs typeface="Arial"/>
              </a:rPr>
              <a:t>and </a:t>
            </a:r>
            <a:r>
              <a:rPr dirty="0" sz="1600">
                <a:latin typeface="Arial"/>
                <a:cs typeface="Arial"/>
              </a:rPr>
              <a:t>investor</a:t>
            </a:r>
            <a:r>
              <a:rPr dirty="0" sz="1600" spc="-80">
                <a:latin typeface="Arial"/>
                <a:cs typeface="Arial"/>
              </a:rPr>
              <a:t> </a:t>
            </a:r>
            <a:r>
              <a:rPr dirty="0" sz="1600" spc="-10">
                <a:latin typeface="Arial"/>
                <a:cs typeface="Arial"/>
              </a:rPr>
              <a:t>activity.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354558" y="6688378"/>
            <a:ext cx="3904703" cy="2569921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4995143" y="348133"/>
            <a:ext cx="2993072" cy="1376819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350483" y="541947"/>
            <a:ext cx="1754606" cy="105276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0757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73215"/>
            <a:ext cx="18288000" cy="938545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232637" y="713745"/>
            <a:ext cx="1049850" cy="629907"/>
          </a:xfrm>
          <a:prstGeom prst="rect">
            <a:avLst/>
          </a:prstGeom>
        </p:spPr>
      </p:pic>
      <p:grpSp>
        <p:nvGrpSpPr>
          <p:cNvPr id="3" name="object 3" descr=""/>
          <p:cNvGrpSpPr/>
          <p:nvPr/>
        </p:nvGrpSpPr>
        <p:grpSpPr>
          <a:xfrm>
            <a:off x="1019174" y="2267966"/>
            <a:ext cx="5447665" cy="3215005"/>
            <a:chOff x="1019174" y="2267966"/>
            <a:chExt cx="5447665" cy="3215005"/>
          </a:xfrm>
        </p:grpSpPr>
        <p:sp>
          <p:nvSpPr>
            <p:cNvPr id="4" name="object 4" descr=""/>
            <p:cNvSpPr/>
            <p:nvPr/>
          </p:nvSpPr>
          <p:spPr>
            <a:xfrm>
              <a:off x="1028698" y="2277490"/>
              <a:ext cx="5428615" cy="3195955"/>
            </a:xfrm>
            <a:custGeom>
              <a:avLst/>
              <a:gdLst/>
              <a:ahLst/>
              <a:cxnLst/>
              <a:rect l="l" t="t" r="r" b="b"/>
              <a:pathLst>
                <a:path w="5428615" h="3195954">
                  <a:moveTo>
                    <a:pt x="0" y="0"/>
                  </a:moveTo>
                  <a:lnTo>
                    <a:pt x="5428335" y="0"/>
                  </a:lnTo>
                  <a:lnTo>
                    <a:pt x="5428335" y="3195535"/>
                  </a:lnTo>
                  <a:lnTo>
                    <a:pt x="0" y="3195535"/>
                  </a:lnTo>
                  <a:lnTo>
                    <a:pt x="0" y="0"/>
                  </a:lnTo>
                  <a:close/>
                </a:path>
              </a:pathLst>
            </a:custGeom>
            <a:ln w="19048">
              <a:solidFill>
                <a:srgbClr val="FFB02C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6895" y="2681795"/>
              <a:ext cx="4531956" cy="2386914"/>
            </a:xfrm>
            <a:prstGeom prst="rect">
              <a:avLst/>
            </a:prstGeom>
          </p:spPr>
        </p:pic>
      </p:grpSp>
      <p:pic>
        <p:nvPicPr>
          <p:cNvPr id="6" name="object 6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06322" y="2277491"/>
            <a:ext cx="9759467" cy="3195535"/>
          </a:xfrm>
          <a:prstGeom prst="rect">
            <a:avLst/>
          </a:prstGeom>
        </p:spPr>
      </p:pic>
      <p:sp>
        <p:nvSpPr>
          <p:cNvPr id="7" name="object 7" descr=""/>
          <p:cNvSpPr txBox="1"/>
          <p:nvPr/>
        </p:nvSpPr>
        <p:spPr>
          <a:xfrm>
            <a:off x="6444335" y="7656804"/>
            <a:ext cx="10020935" cy="2082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0">
                <a:solidFill>
                  <a:srgbClr val="F7F7F7"/>
                </a:solidFill>
                <a:latin typeface="Arial"/>
                <a:cs typeface="Arial"/>
              </a:rPr>
              <a:t>THANK</a:t>
            </a:r>
            <a:r>
              <a:rPr dirty="0" sz="13500" spc="-285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dirty="0" sz="13500" spc="-25">
                <a:solidFill>
                  <a:srgbClr val="F7F7F7"/>
                </a:solidFill>
                <a:latin typeface="Arial"/>
                <a:cs typeface="Arial"/>
              </a:rPr>
              <a:t>YOU</a:t>
            </a:r>
            <a:endParaRPr sz="135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015999" y="6060706"/>
            <a:ext cx="814069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20" b="1">
                <a:solidFill>
                  <a:srgbClr val="FFB02C"/>
                </a:solidFill>
                <a:latin typeface="Arial"/>
                <a:cs typeface="Arial"/>
              </a:rPr>
              <a:t>Team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015999" y="6486791"/>
            <a:ext cx="3806190" cy="2037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20" b="1">
                <a:solidFill>
                  <a:srgbClr val="FFB02C"/>
                </a:solidFill>
                <a:latin typeface="Arial"/>
                <a:cs typeface="Arial"/>
              </a:rPr>
              <a:t>2410040008</a:t>
            </a:r>
            <a:r>
              <a:rPr dirty="0" sz="2400" spc="-75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B02C"/>
                </a:solidFill>
                <a:latin typeface="Arial"/>
                <a:cs typeface="Arial"/>
              </a:rPr>
              <a:t>-</a:t>
            </a:r>
            <a:r>
              <a:rPr dirty="0" sz="2400" spc="-60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B02C"/>
                </a:solidFill>
                <a:latin typeface="Arial"/>
                <a:cs typeface="Arial"/>
              </a:rPr>
              <a:t>T.sunny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400" spc="-20" b="1">
                <a:solidFill>
                  <a:srgbClr val="FFB02C"/>
                </a:solidFill>
                <a:latin typeface="Arial"/>
                <a:cs typeface="Arial"/>
              </a:rPr>
              <a:t>2410040010</a:t>
            </a:r>
            <a:r>
              <a:rPr dirty="0" sz="2400" spc="-75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B02C"/>
                </a:solidFill>
                <a:latin typeface="Arial"/>
                <a:cs typeface="Arial"/>
              </a:rPr>
              <a:t>-</a:t>
            </a:r>
            <a:r>
              <a:rPr dirty="0" sz="2400" spc="-60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B02C"/>
                </a:solidFill>
                <a:latin typeface="Arial"/>
                <a:cs typeface="Arial"/>
              </a:rPr>
              <a:t>M.Hemanth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16599"/>
              </a:lnSpc>
            </a:pPr>
            <a:r>
              <a:rPr dirty="0" sz="2400" spc="-20" b="1">
                <a:solidFill>
                  <a:srgbClr val="FFB02C"/>
                </a:solidFill>
                <a:latin typeface="Arial"/>
                <a:cs typeface="Arial"/>
              </a:rPr>
              <a:t>2410040060</a:t>
            </a:r>
            <a:r>
              <a:rPr dirty="0" sz="2400" spc="-50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B02C"/>
                </a:solidFill>
                <a:latin typeface="Arial"/>
                <a:cs typeface="Arial"/>
              </a:rPr>
              <a:t>-</a:t>
            </a:r>
            <a:r>
              <a:rPr dirty="0" sz="2400" spc="-35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B02C"/>
                </a:solidFill>
                <a:latin typeface="Arial"/>
                <a:cs typeface="Arial"/>
              </a:rPr>
              <a:t>C.</a:t>
            </a:r>
            <a:r>
              <a:rPr dirty="0" sz="2400" spc="-35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B02C"/>
                </a:solidFill>
                <a:latin typeface="Arial"/>
                <a:cs typeface="Arial"/>
              </a:rPr>
              <a:t>Sai</a:t>
            </a:r>
            <a:r>
              <a:rPr dirty="0" sz="2400" spc="-35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B02C"/>
                </a:solidFill>
                <a:latin typeface="Arial"/>
                <a:cs typeface="Arial"/>
              </a:rPr>
              <a:t>srikar </a:t>
            </a:r>
            <a:r>
              <a:rPr dirty="0" sz="2400" spc="-20" b="1">
                <a:solidFill>
                  <a:srgbClr val="FFB02C"/>
                </a:solidFill>
                <a:latin typeface="Arial"/>
                <a:cs typeface="Arial"/>
              </a:rPr>
              <a:t>2410040067</a:t>
            </a:r>
            <a:r>
              <a:rPr dirty="0" sz="2400" spc="-55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B02C"/>
                </a:solidFill>
                <a:latin typeface="Arial"/>
                <a:cs typeface="Arial"/>
              </a:rPr>
              <a:t>-</a:t>
            </a:r>
            <a:r>
              <a:rPr dirty="0" sz="2400" spc="-40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B02C"/>
                </a:solidFill>
                <a:latin typeface="Arial"/>
                <a:cs typeface="Arial"/>
              </a:rPr>
              <a:t>V.</a:t>
            </a:r>
            <a:r>
              <a:rPr dirty="0" sz="2400" spc="-40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B02C"/>
                </a:solidFill>
                <a:latin typeface="Arial"/>
                <a:cs typeface="Arial"/>
              </a:rPr>
              <a:t>Gireesh </a:t>
            </a:r>
            <a:r>
              <a:rPr dirty="0" sz="2400" spc="-20" b="1">
                <a:solidFill>
                  <a:srgbClr val="FFB02C"/>
                </a:solidFill>
                <a:latin typeface="Arial"/>
                <a:cs typeface="Arial"/>
              </a:rPr>
              <a:t>2410040072</a:t>
            </a:r>
            <a:r>
              <a:rPr dirty="0" sz="2400" spc="-60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B02C"/>
                </a:solidFill>
                <a:latin typeface="Arial"/>
                <a:cs typeface="Arial"/>
              </a:rPr>
              <a:t>-</a:t>
            </a:r>
            <a:r>
              <a:rPr dirty="0" sz="2400" spc="-45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b="1">
                <a:solidFill>
                  <a:srgbClr val="FFB02C"/>
                </a:solidFill>
                <a:latin typeface="Arial"/>
                <a:cs typeface="Arial"/>
              </a:rPr>
              <a:t>D.Sai</a:t>
            </a:r>
            <a:r>
              <a:rPr dirty="0" sz="2400" spc="-50" b="1">
                <a:solidFill>
                  <a:srgbClr val="FFB02C"/>
                </a:solidFill>
                <a:latin typeface="Arial"/>
                <a:cs typeface="Arial"/>
              </a:rPr>
              <a:t> </a:t>
            </a:r>
            <a:r>
              <a:rPr dirty="0" sz="2400" spc="-10" b="1">
                <a:solidFill>
                  <a:srgbClr val="FFB02C"/>
                </a:solidFill>
                <a:latin typeface="Arial"/>
                <a:cs typeface="Arial"/>
              </a:rPr>
              <a:t>prasad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4627097" y="348133"/>
            <a:ext cx="3361054" cy="15460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2025-11-28T04:46:56Z</dcterms:created>
  <dcterms:modified xsi:type="dcterms:W3CDTF">2025-11-28T04:46:56Z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2025-11-28T00:00:00Z</vt:filetime>
  </property>
  <property fmtid="{D5CDD505-2E9C-101B-9397-08002B2CF9AE}" pid="3" name="LastSaved">
    <vt:filetime>2025-11-28T00:00:00Z</vt:filetime>
  </property>
  <property fmtid="{D5CDD505-2E9C-101B-9397-08002B2CF9AE}" pid="4" name="Producer">
    <vt:lpwstr>3-Heights(TM) PDF Security Shell 4.8.25.2 (http://www.pdf-tools.com)</vt:lpwstr>
  </property>
</Properties>
</file>